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0059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3539"/>
  </p:normalViewPr>
  <p:slideViewPr>
    <p:cSldViewPr snapToGrid="0" snapToObjects="1">
      <p:cViewPr varScale="1">
        <p:scale>
          <a:sx n="80" d="100"/>
          <a:sy n="80" d="100"/>
        </p:scale>
        <p:origin x="850" y="43"/>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7/13/2021</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7/13/2021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7" descr="ENA Powerpoint Page Banner.jpg">
            <a:extLst>
              <a:ext uri="{FF2B5EF4-FFF2-40B4-BE49-F238E27FC236}">
                <a16:creationId xmlns:a16="http://schemas.microsoft.com/office/drawing/2014/main" id="{FC8A4D4D-7930-4864-AA99-629BA66BDF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Title 1"/>
          <p:cNvSpPr>
            <a:spLocks noGrp="1"/>
          </p:cNvSpPr>
          <p:nvPr>
            <p:ph type="title"/>
          </p:nvPr>
        </p:nvSpPr>
        <p:spPr>
          <a:xfrm>
            <a:off x="335360" y="188640"/>
            <a:ext cx="9505056" cy="720080"/>
          </a:xfrm>
        </p:spPr>
        <p:txBody>
          <a:bodyPr/>
          <a:lstStyle>
            <a:lvl1pPr algn="l">
              <a:defRPr lang="en-GB" sz="3200" kern="1200" dirty="0">
                <a:solidFill>
                  <a:schemeClr val="bg1"/>
                </a:solidFill>
                <a:latin typeface="Arial" charset="0"/>
                <a:ea typeface="+mn-ea"/>
                <a:cs typeface="Arial" charset="0"/>
              </a:defRPr>
            </a:lvl1pPr>
          </a:lstStyle>
          <a:p>
            <a:r>
              <a:rPr lang="en-US"/>
              <a:t>Click to edit Master title style</a:t>
            </a:r>
            <a:endParaRPr lang="en-GB" dirty="0"/>
          </a:p>
        </p:txBody>
      </p:sp>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C81 Issue 6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13 July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p:nvPr>
        </p:nvSpPr>
        <p:spPr>
          <a:xfrm>
            <a:off x="309564" y="188914"/>
            <a:ext cx="7129463" cy="719137"/>
          </a:xfrm>
        </p:spPr>
        <p:txBody>
          <a:bodyPr/>
          <a:lstStyle/>
          <a:p>
            <a:pPr eaLnBrk="1" hangingPunct="1">
              <a:defRPr/>
            </a:pPr>
            <a:r>
              <a:rPr sz="2400" dirty="0"/>
              <a:t>ENA EREC C81 Issue 6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137525" cy="564257"/>
          </a:xfrm>
          <a:ln/>
        </p:spPr>
        <p:txBody>
          <a:bodyPr>
            <a:spAutoFit/>
          </a:bodyPr>
          <a:lstStyle/>
          <a:p>
            <a:pPr algn="ctr">
              <a:spcBef>
                <a:spcPct val="50000"/>
              </a:spcBef>
              <a:buFont typeface="Arial" panose="020B0604020202020204" pitchFamily="34" charset="0"/>
              <a:buNone/>
            </a:pPr>
            <a:r>
              <a:rPr lang="en-GB" altLang="en-US" sz="2400" b="1" u="sng" dirty="0">
                <a:solidFill>
                  <a:srgbClr val="1F538D"/>
                </a:solidFill>
                <a:cs typeface="Arial" panose="020B0604020202020204" pitchFamily="34" charset="0"/>
              </a:rPr>
              <a:t>Type Approval Tests for Accessories for 600/1000 Volt Cable Systems</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895601"/>
            <a:ext cx="11438731" cy="9233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Details the performance and type testing requirements of cable accessories for use with power distribution cables of rated voltage 0,6/1,0 (1,2) kV as defined in BS EN 50393, BS EN 61238, BS 7870 and other relevant cable standards</a:t>
            </a:r>
            <a:endParaRPr lang="en-US" altLang="en-US" sz="1800" b="1" dirty="0">
              <a:solidFill>
                <a:schemeClr val="bg1"/>
              </a:solidFill>
              <a:cs typeface="Times New Roman" panose="02020603050405020304" pitchFamily="18" charset="0"/>
            </a:endParaRP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296069" y="3868740"/>
            <a:ext cx="3889375" cy="2015936"/>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0" lvl="1" indent="0">
              <a:spcBef>
                <a:spcPct val="0"/>
              </a:spcBef>
              <a:spcAft>
                <a:spcPts val="600"/>
              </a:spcAft>
              <a:buFont typeface="Arial" panose="020B0604020202020204" pitchFamily="34" charset="0"/>
              <a:buNone/>
              <a:defRPr/>
            </a:pPr>
            <a:r>
              <a:rPr lang="en-GB" altLang="en-US" sz="1400" dirty="0">
                <a:solidFill>
                  <a:srgbClr val="1F538D"/>
                </a:solidFill>
              </a:rPr>
              <a:t>Cable accessories including joints, stop ends, outdoor terminations for extruded solid dielectric insulated cables and transition joints between extruded solid dielectric insulated and impregnated paper insulated cables, but not specifically underground cable to overhead line transition joints</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4024188"/>
            <a:ext cx="4032250" cy="1654235"/>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a:t>
            </a:r>
            <a:r>
              <a:rPr lang="en-GB" altLang="en-US" sz="1400" baseline="30000" dirty="0">
                <a:solidFill>
                  <a:srgbClr val="1F538D"/>
                </a:solidFill>
              </a:rPr>
              <a:t>st</a:t>
            </a:r>
            <a:r>
              <a:rPr lang="en-GB" altLang="en-US" sz="1400" dirty="0">
                <a:solidFill>
                  <a:srgbClr val="1F538D"/>
                </a:solidFill>
              </a:rPr>
              <a:t> issued: Unknown</a:t>
            </a:r>
          </a:p>
          <a:p>
            <a:pPr marL="285750" lvl="1" indent="-285750">
              <a:spcBef>
                <a:spcPts val="200"/>
              </a:spcBef>
              <a:buFont typeface="Arial" panose="020B0604020202020204" pitchFamily="34" charset="0"/>
              <a:buChar char="•"/>
              <a:defRPr/>
            </a:pPr>
            <a:r>
              <a:rPr lang="en-GB" altLang="en-US" sz="1400" dirty="0">
                <a:solidFill>
                  <a:srgbClr val="1F538D"/>
                </a:solidFill>
              </a:rPr>
              <a:t>1999: Minor revision of Issue 3 to reflect changes in BS Standards and ensure compliance with the Utilities Supply and Works Regulations 1992</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2021: Major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2536599"/>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PURPOSE</a:t>
            </a:r>
            <a:endParaRPr lang="en-GB" altLang="en-US" sz="1800" b="1" dirty="0">
              <a:solidFill>
                <a:srgbClr val="1F538D"/>
              </a:solidFill>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p:nvPr>
        </p:nvSpPr>
        <p:spPr>
          <a:xfrm>
            <a:off x="367505" y="188914"/>
            <a:ext cx="7129463" cy="719137"/>
          </a:xfrm>
        </p:spPr>
        <p:txBody>
          <a:bodyPr/>
          <a:lstStyle/>
          <a:p>
            <a:pPr eaLnBrk="1" hangingPunct="1">
              <a:defRPr/>
            </a:pPr>
            <a:r>
              <a:rPr lang="en-GB" sz="2400" dirty="0"/>
              <a:t>ENA EREC C81 Issue 6 2021</a:t>
            </a:r>
            <a:br>
              <a:rPr lang="en-GB" sz="2400" dirty="0"/>
            </a:br>
            <a:r>
              <a:rPr lang="en-GB" sz="2400" dirty="0"/>
              <a:t>Revision Summary</a:t>
            </a:r>
            <a:endParaRPr sz="2400" dirty="0"/>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4" y="1328737"/>
            <a:ext cx="8319296"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Joints, stop ends and outdoor terminations for impregnated paper insulated cables are no longer included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List of normative references updated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List of definitions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4, Components: Direct reference to BS EN 50393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5, Electrical Characteristics: Direct reference to BS EN 50393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6, Range of Compliance: Direct reference to BS EN 50393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7, Type Tests: Direct reference to BS EN 50393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8, Test Methods: Direct reference to BS EN 50393 added</a:t>
            </a:r>
          </a:p>
          <a:p>
            <a:pPr lvl="1">
              <a:spcBef>
                <a:spcPts val="600"/>
              </a:spcBef>
              <a:buFont typeface="Arial" panose="020B0604020202020204" pitchFamily="34" charset="0"/>
              <a:buChar char="•"/>
            </a:pPr>
            <a:r>
              <a:rPr lang="en-GB" altLang="en-US" sz="1800" dirty="0">
                <a:solidFill>
                  <a:srgbClr val="1F538D"/>
                </a:solidFill>
                <a:cs typeface="Times New Roman" panose="02020603050405020304" pitchFamily="18" charset="0"/>
              </a:rPr>
              <a:t>Clause 8.1, Cantilever Load Withstand Test: Additional requirement for a Cantilever Load Withstand Test added </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255454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Major changes to requirements</a:t>
            </a:r>
          </a:p>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Defers to BS EN 50393 for type approval tests of accessories for 600/1000v cable systems </a:t>
            </a:r>
          </a:p>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Additional requirement for a Cantilever Load Withstand Test </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Major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p:nvPr>
        </p:nvSpPr>
        <p:spPr>
          <a:xfrm>
            <a:off x="334962" y="188914"/>
            <a:ext cx="7129463" cy="719137"/>
          </a:xfrm>
        </p:spPr>
        <p:txBody>
          <a:bodyPr/>
          <a:lstStyle/>
          <a:p>
            <a:pPr eaLnBrk="1" hangingPunct="1">
              <a:defRPr/>
            </a:pPr>
            <a:r>
              <a:rPr lang="en-GB" sz="2400" dirty="0"/>
              <a:t>ENA EREC C81 Issue 6 2021</a:t>
            </a:r>
            <a:br>
              <a:rPr lang="en-GB" sz="2400" dirty="0"/>
            </a:br>
            <a:r>
              <a:rPr lang="en-GB" sz="2400" dirty="0"/>
              <a:t>Revision Summary</a:t>
            </a:r>
            <a:endParaRPr sz="2400" dirty="0"/>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Staff, who are tasked with the specification and procurement of cable accessories for use with power distribution cables of rated voltage 0,6/1,0 (1,2) kV</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ENA Member Companies should review their relevant technical specification(s) in relation to the amended requirements and update as necessary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p:nvPr>
        </p:nvSpPr>
        <p:spPr>
          <a:xfrm>
            <a:off x="348798" y="188914"/>
            <a:ext cx="7129463" cy="719137"/>
          </a:xfrm>
        </p:spPr>
        <p:txBody>
          <a:bodyPr/>
          <a:lstStyle/>
          <a:p>
            <a:pPr>
              <a:defRPr/>
            </a:pPr>
            <a:r>
              <a:rPr lang="en-GB" sz="2400" dirty="0"/>
              <a:t>ENA EREC C81 Issue 6 2021</a:t>
            </a:r>
            <a:br>
              <a:rPr lang="en-GB" sz="2400" dirty="0"/>
            </a:br>
            <a:r>
              <a:rPr lang="en-GB"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722059873"/>
              </p:ext>
            </p:extLst>
          </p:nvPr>
        </p:nvGraphicFramePr>
        <p:xfrm>
          <a:off x="3138489" y="1916114"/>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rPr>
                        <a:t>Nil</a:t>
                      </a:r>
                      <a:endParaRPr lang="en-GB" sz="1100" kern="1200" dirty="0">
                        <a:solidFill>
                          <a:srgbClr val="000000"/>
                        </a:solidFill>
                        <a:effectLst/>
                        <a:latin typeface="+mn-lt"/>
                        <a:ea typeface="+mn-ea"/>
                        <a:cs typeface="+mn-cs"/>
                      </a:endParaRPr>
                    </a:p>
                  </a:txBody>
                  <a:tcPr marL="60436" marR="60436" marT="0" marB="0"/>
                </a:tc>
                <a:tc>
                  <a:txBody>
                    <a:bodyPr/>
                    <a:lstStyle/>
                    <a:p>
                      <a:pPr marL="0" marR="0">
                        <a:spcBef>
                          <a:spcPts val="0"/>
                        </a:spcBef>
                        <a:spcAft>
                          <a:spcPts val="0"/>
                        </a:spcAft>
                      </a:pPr>
                      <a:endParaRPr lang="en-GB" sz="110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Additional requirement for Cantilever Load Withstand Test may increase price</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US" sz="1100" dirty="0">
                          <a:solidFill>
                            <a:srgbClr val="000000"/>
                          </a:solidFill>
                          <a:effectLst/>
                          <a:latin typeface="Arial" panose="020B0604020202020204" pitchFamily="34" charset="0"/>
                          <a:ea typeface="Calibri" panose="020F0502020204030204" pitchFamily="34" charset="0"/>
                        </a:rPr>
                        <a:t>M</a:t>
                      </a:r>
                      <a:r>
                        <a:rPr lang="en-GB" sz="1100" dirty="0" err="1">
                          <a:solidFill>
                            <a:srgbClr val="000000"/>
                          </a:solidFill>
                          <a:effectLst/>
                          <a:latin typeface="Arial" panose="020B0604020202020204" pitchFamily="34" charset="0"/>
                          <a:ea typeface="Calibri" panose="020F0502020204030204" pitchFamily="34" charset="0"/>
                        </a:rPr>
                        <a:t>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Potential for small reduction in premature joint failures following installation </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100" dirty="0">
                          <a:solidFill>
                            <a:srgbClr val="000000"/>
                          </a:solidFill>
                          <a:effectLst/>
                        </a:rPr>
                        <a:t>Statutory requirements unchanged</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305256" y="1268414"/>
            <a:ext cx="10038896"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lvl="1">
              <a:lnSpc>
                <a:spcPct val="150000"/>
              </a:lnSpc>
              <a:spcBef>
                <a:spcPct val="0"/>
              </a:spcBef>
              <a:buFont typeface="Symbol" panose="05050102010706020507" pitchFamily="18" charset="2"/>
              <a:buChar char=""/>
            </a:pPr>
            <a:r>
              <a:rPr lang="en-GB" altLang="en-US" sz="1800" dirty="0">
                <a:solidFill>
                  <a:srgbClr val="1F538D"/>
                </a:solidFill>
              </a:rPr>
              <a:t>ENA EREC C81 Issue 5 2021 is a major revision of Issue 4</a:t>
            </a:r>
          </a:p>
          <a:p>
            <a:pPr lvl="1">
              <a:spcBef>
                <a:spcPts val="600"/>
              </a:spcBef>
              <a:buFont typeface="Symbol" panose="05050102010706020507" pitchFamily="18" charset="2"/>
              <a:buChar char=""/>
            </a:pPr>
            <a:r>
              <a:rPr lang="en-GB" altLang="en-US" sz="1800" dirty="0">
                <a:solidFill>
                  <a:srgbClr val="1F538D"/>
                </a:solidFill>
              </a:rPr>
              <a:t>ENA Member Companies </a:t>
            </a:r>
            <a:r>
              <a:rPr lang="en-GB" altLang="en-US" sz="1800" dirty="0">
                <a:solidFill>
                  <a:srgbClr val="1F538D"/>
                </a:solidFill>
                <a:cs typeface="Times New Roman" panose="02020603050405020304" pitchFamily="18" charset="0"/>
              </a:rPr>
              <a:t>review their relevant technical </a:t>
            </a:r>
            <a:r>
              <a:rPr lang="en-GB" altLang="en-US" sz="1800">
                <a:solidFill>
                  <a:srgbClr val="1F538D"/>
                </a:solidFill>
                <a:cs typeface="Times New Roman" panose="02020603050405020304" pitchFamily="18" charset="0"/>
              </a:rPr>
              <a:t>documentation for </a:t>
            </a:r>
            <a:r>
              <a:rPr lang="en-GB" altLang="en-US" sz="1800" dirty="0">
                <a:solidFill>
                  <a:srgbClr val="1F538D"/>
                </a:solidFill>
                <a:cs typeface="Times New Roman" panose="02020603050405020304" pitchFamily="18" charset="0"/>
              </a:rPr>
              <a:t>cable accessories for use with power distribution cables of rated voltage 0,6/1,0 (1,2) kV</a:t>
            </a:r>
            <a:endParaRPr lang="en-GB" altLang="en-US" sz="1800" dirty="0">
              <a:solidFill>
                <a:srgbClr val="1F538D"/>
              </a:solidFill>
            </a:endParaRPr>
          </a:p>
        </p:txBody>
      </p:sp>
      <p:sp>
        <p:nvSpPr>
          <p:cNvPr id="6" name="Title 2">
            <a:extLst>
              <a:ext uri="{FF2B5EF4-FFF2-40B4-BE49-F238E27FC236}">
                <a16:creationId xmlns:a16="http://schemas.microsoft.com/office/drawing/2014/main" id="{EDFE5129-6F34-4A36-B819-5D76E5C4501E}"/>
              </a:ext>
            </a:extLst>
          </p:cNvPr>
          <p:cNvSpPr>
            <a:spLocks noGrp="1"/>
          </p:cNvSpPr>
          <p:nvPr>
            <p:ph type="title"/>
          </p:nvPr>
        </p:nvSpPr>
        <p:spPr>
          <a:xfrm>
            <a:off x="305255" y="188914"/>
            <a:ext cx="7129463" cy="719137"/>
          </a:xfrm>
        </p:spPr>
        <p:txBody>
          <a:bodyPr/>
          <a:lstStyle/>
          <a:p>
            <a:pPr eaLnBrk="1" hangingPunct="1">
              <a:defRPr/>
            </a:pPr>
            <a:r>
              <a:rPr lang="en-GB" sz="2400" dirty="0"/>
              <a:t>ENA EREC C81 Issue 6 2021</a:t>
            </a:r>
            <a:br>
              <a:rPr lang="en-GB" sz="2400" dirty="0"/>
            </a:br>
            <a:r>
              <a:rPr lang="en-GB" sz="2400" dirty="0"/>
              <a:t>Revision Summary</a:t>
            </a:r>
            <a:endParaRPr sz="2400" dirty="0"/>
          </a:p>
        </p:txBody>
      </p:sp>
      <p:sp>
        <p:nvSpPr>
          <p:cNvPr id="8" name="Rectangle 7">
            <a:extLst>
              <a:ext uri="{FF2B5EF4-FFF2-40B4-BE49-F238E27FC236}">
                <a16:creationId xmlns:a16="http://schemas.microsoft.com/office/drawing/2014/main" id="{24B462C5-A605-426F-9F2C-1C198511F91A}"/>
              </a:ext>
            </a:extLst>
          </p:cNvPr>
          <p:cNvSpPr/>
          <p:nvPr/>
        </p:nvSpPr>
        <p:spPr>
          <a:xfrm>
            <a:off x="2351584" y="5450771"/>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dirty="0"/>
              <a:t>© ENA 2021</a:t>
            </a:r>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27</TotalTime>
  <Words>505</Words>
  <Application>Microsoft Office PowerPoint</Application>
  <PresentationFormat>Widescreen</PresentationFormat>
  <Paragraphs>66</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System Font Regular</vt:lpstr>
      <vt:lpstr>Office Theme</vt:lpstr>
      <vt:lpstr>Energy Networks Association</vt:lpstr>
      <vt:lpstr>ENA EREC C81 Issue 6 2021 Revision Summary</vt:lpstr>
      <vt:lpstr>ENA EREC C81 Issue 6 2021 Revision Summary</vt:lpstr>
      <vt:lpstr>ENA EREC C81 Issue 6 2021 Revision Summary</vt:lpstr>
      <vt:lpstr>ENA EREC C81 Issue 6 2021 Revision Summary</vt:lpstr>
      <vt:lpstr>ENA EREC C81 Issue 6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Asad Ali</cp:lastModifiedBy>
  <cp:revision>16</cp:revision>
  <dcterms:created xsi:type="dcterms:W3CDTF">2021-02-25T16:00:29Z</dcterms:created>
  <dcterms:modified xsi:type="dcterms:W3CDTF">2021-07-13T09:50:50Z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